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305" r:id="rId2"/>
    <p:sldId id="375" r:id="rId3"/>
    <p:sldId id="376" r:id="rId4"/>
    <p:sldId id="343" r:id="rId5"/>
    <p:sldId id="377" r:id="rId6"/>
    <p:sldId id="378" r:id="rId7"/>
    <p:sldId id="379" r:id="rId8"/>
    <p:sldId id="381" r:id="rId9"/>
    <p:sldId id="380" r:id="rId10"/>
    <p:sldId id="382" r:id="rId11"/>
    <p:sldId id="383" r:id="rId12"/>
    <p:sldId id="368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icholas Wright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898989"/>
    <a:srgbClr val="008000"/>
    <a:srgbClr val="4FA556"/>
    <a:srgbClr val="82C387"/>
    <a:srgbClr val="82C376"/>
    <a:srgbClr val="229246"/>
    <a:srgbClr val="F8961D"/>
    <a:srgbClr val="194963"/>
    <a:srgbClr val="D2E3EB"/>
    <a:srgbClr val="23AB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8581" autoAdjust="0"/>
    <p:restoredTop sz="97137" autoAdjust="0"/>
  </p:normalViewPr>
  <p:slideViewPr>
    <p:cSldViewPr snapToGrid="0" snapToObjects="1" showGuides="1">
      <p:cViewPr>
        <p:scale>
          <a:sx n="100" d="100"/>
          <a:sy n="100" d="100"/>
        </p:scale>
        <p:origin x="-1624" y="-112"/>
      </p:cViewPr>
      <p:guideLst>
        <p:guide orient="horz" pos="3288"/>
        <p:guide orient="horz" pos="1428"/>
        <p:guide orient="horz" pos="1492"/>
        <p:guide orient="horz" pos="2784"/>
        <p:guide pos="2909"/>
        <p:guide pos="4281"/>
        <p:guide pos="4209"/>
        <p:guide pos="5581"/>
        <p:guide pos="151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interSettings" Target="printerSettings/printerSettings1.bin"/><Relationship Id="rId17" Type="http://schemas.openxmlformats.org/officeDocument/2006/relationships/commentAuthors" Target="commentAuthors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900" smtClean="0"/>
              <a:t>NERSC Presentation</a:t>
            </a:r>
            <a:endParaRPr lang="en-US" sz="90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D68A3-9B80-584C-9BEB-F8B43CF5A651}" type="datetime1">
              <a:rPr lang="en-US" sz="900" smtClean="0"/>
              <a:pPr/>
              <a:t>7/17/15</a:t>
            </a:fld>
            <a:endParaRPr lang="en-US" sz="9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58F80-FCEC-C745-BEA9-0BA1921C5D36}" type="slidenum">
              <a:rPr lang="en-US" sz="900" smtClean="0"/>
              <a:pPr/>
              <a:t>‹#›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057137354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NERSC Presentation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FEAFF0-7375-1D4A-A389-D6238357B121}" type="datetime1">
              <a:rPr lang="en-US" smtClean="0"/>
              <a:pPr/>
              <a:t>7/17/15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B511CB-48C6-1D49-AC56-5A39CE8EA9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984579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jpeg"/><Relationship Id="rId9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11.jpeg"/><Relationship Id="rId9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624388" y="4764682"/>
            <a:ext cx="4214812" cy="933450"/>
          </a:xfrm>
        </p:spPr>
        <p:txBody>
          <a:bodyPr anchor="ctr" anchorCtr="0">
            <a:normAutofit/>
          </a:bodyPr>
          <a:lstStyle>
            <a:lvl1pPr marL="0" indent="0">
              <a:defRPr sz="2800"/>
            </a:lvl1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74786" y="595580"/>
            <a:ext cx="3470021" cy="3468418"/>
          </a:xfrm>
        </p:spPr>
        <p:txBody>
          <a:bodyPr lIns="45720" tIns="45720" rIns="45720" anchor="ctr" anchorCtr="0">
            <a:normAutofit/>
          </a:bodyPr>
          <a:lstStyle>
            <a:lvl1pPr marL="0" indent="0" algn="l">
              <a:buNone/>
              <a:defRPr sz="3600" b="0" i="0">
                <a:solidFill>
                  <a:schemeClr val="bg1"/>
                </a:solidFill>
                <a:latin typeface="Helvetica Neue Bold Condensed"/>
                <a:cs typeface="Helvetica Neue Bold Condensed"/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dirty="0" smtClean="0"/>
              <a:t>Click to edit Master title styles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5239927" y="6368805"/>
            <a:ext cx="2864157" cy="365125"/>
          </a:xfrm>
        </p:spPr>
        <p:txBody>
          <a:bodyPr/>
          <a:lstStyle/>
          <a:p>
            <a:r>
              <a:rPr lang="en-US" smtClean="0"/>
              <a:t>Footer Information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6"/>
          </p:nvPr>
        </p:nvSpPr>
        <p:spPr>
          <a:xfrm>
            <a:off x="4624388" y="57819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400" b="1" i="0">
                <a:solidFill>
                  <a:schemeClr val="accent5"/>
                </a:solidFill>
              </a:defRPr>
            </a:lvl1pPr>
          </a:lstStyle>
          <a:p>
            <a:fld id="{D897A66F-DFB6-CB44-8B31-7FAB7C20B0C7}" type="datetime4">
              <a:rPr lang="en-US" smtClean="0"/>
              <a:pPr/>
              <a:t>July 17, 2015</a:t>
            </a:fld>
            <a:endParaRPr lang="en-US" dirty="0"/>
          </a:p>
        </p:txBody>
      </p:sp>
      <p:pic>
        <p:nvPicPr>
          <p:cNvPr id="14" name="Picture Placeholder 17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7" r="-467"/>
          <a:stretch>
            <a:fillRect/>
          </a:stretch>
        </p:blipFill>
        <p:spPr>
          <a:xfrm>
            <a:off x="4624388" y="231648"/>
            <a:ext cx="2057400" cy="2057400"/>
          </a:xfrm>
          <a:prstGeom prst="rect">
            <a:avLst/>
          </a:prstGeom>
        </p:spPr>
      </p:pic>
      <p:pic>
        <p:nvPicPr>
          <p:cNvPr id="15" name="Picture Placeholder 19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95" r="-895"/>
          <a:stretch>
            <a:fillRect/>
          </a:stretch>
        </p:blipFill>
        <p:spPr>
          <a:xfrm>
            <a:off x="4636639" y="2383083"/>
            <a:ext cx="960120" cy="960120"/>
          </a:xfrm>
          <a:prstGeom prst="rect">
            <a:avLst/>
          </a:prstGeom>
        </p:spPr>
      </p:pic>
      <p:pic>
        <p:nvPicPr>
          <p:cNvPr id="16" name="Picture Placeholder 18"/>
          <p:cNvPicPr>
            <a:picLocks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7" r="-467"/>
          <a:stretch>
            <a:fillRect/>
          </a:stretch>
        </p:blipFill>
        <p:spPr>
          <a:xfrm>
            <a:off x="6767402" y="231648"/>
            <a:ext cx="2057400" cy="2057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720221" y="3454985"/>
            <a:ext cx="961567" cy="96156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20221" y="2383083"/>
            <a:ext cx="955924" cy="9559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635192" y="3454985"/>
            <a:ext cx="961567" cy="961568"/>
          </a:xfrm>
          <a:prstGeom prst="rect">
            <a:avLst/>
          </a:prstGeom>
        </p:spPr>
      </p:pic>
      <p:pic>
        <p:nvPicPr>
          <p:cNvPr id="2" name="Picture 1" descr="m152_Ott_s271115_snap.png"/>
          <p:cNvPicPr>
            <a:picLocks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7402" y="2377440"/>
            <a:ext cx="2057400" cy="20391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52499" y="5029200"/>
            <a:ext cx="2146301" cy="87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203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>
          <a:xfrm>
            <a:off x="4116656" y="6368805"/>
            <a:ext cx="92570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- </a:t>
            </a:r>
            <a:fld id="{D174BAF6-F8F2-EF4F-936C-8DF63288C82F}" type="slidenum">
              <a:rPr lang="en-US" smtClean="0"/>
              <a:pPr/>
              <a:t>‹#›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5239927" y="6368805"/>
            <a:ext cx="2864157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Footer Information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360342" y="1033027"/>
            <a:ext cx="8457072" cy="18814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/>
          <a:srcRect r="7975"/>
          <a:stretch/>
        </p:blipFill>
        <p:spPr>
          <a:xfrm>
            <a:off x="7239000" y="179868"/>
            <a:ext cx="1905000" cy="8397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342" y="4450221"/>
            <a:ext cx="8499496" cy="769479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Footer Information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- </a:t>
            </a:r>
            <a:fld id="{D174BAF6-F8F2-EF4F-936C-8DF63288C82F}" type="slidenum">
              <a:rPr lang="en-US" smtClean="0"/>
              <a:pPr/>
              <a:t>‹#›</a:t>
            </a:fld>
            <a:r>
              <a:rPr lang="en-US" smtClean="0"/>
              <a:t> -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48156" y="1107627"/>
            <a:ext cx="5535344" cy="28293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15E949-25E4-584A-B51A-5C719051337A}" type="datetimeFigureOut">
              <a:rPr lang="en-US" smtClean="0"/>
              <a:t>7/17/15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F5622-AD5A-C74A-8E23-1AA817C79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8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274564" y="1413567"/>
            <a:ext cx="6404872" cy="20391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897" y="1499558"/>
            <a:ext cx="5937121" cy="1859978"/>
          </a:xfrm>
        </p:spPr>
        <p:txBody>
          <a:bodyPr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" name="Picture 10" descr="DOE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9329"/>
          <a:stretch>
            <a:fillRect/>
          </a:stretch>
        </p:blipFill>
        <p:spPr bwMode="auto">
          <a:xfrm>
            <a:off x="247292" y="6277668"/>
            <a:ext cx="2209800" cy="503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5239927" y="6368805"/>
            <a:ext cx="2864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114766"/>
                </a:solidFill>
              </a:defRPr>
            </a:lvl1pPr>
          </a:lstStyle>
          <a:p>
            <a:r>
              <a:rPr lang="en-US" dirty="0" smtClean="0"/>
              <a:t>Footer Information</a:t>
            </a:r>
            <a:endParaRPr lang="en-US" dirty="0"/>
          </a:p>
        </p:txBody>
      </p:sp>
      <p:sp>
        <p:nvSpPr>
          <p:cNvPr id="9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4116656" y="6368805"/>
            <a:ext cx="9257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114766"/>
                </a:solidFill>
              </a:defRPr>
            </a:lvl1pPr>
          </a:lstStyle>
          <a:p>
            <a:r>
              <a:rPr lang="en-US" dirty="0" smtClean="0"/>
              <a:t>- </a:t>
            </a:r>
            <a:fld id="{D174BAF6-F8F2-EF4F-936C-8DF63288C82F}" type="slidenum">
              <a:rPr lang="en-US" smtClean="0"/>
              <a:pPr/>
              <a:t>‹#›</a:t>
            </a:fld>
            <a:r>
              <a:rPr lang="en-US" dirty="0" smtClean="0"/>
              <a:t> -</a:t>
            </a:r>
            <a:endParaRPr lang="en-US" dirty="0"/>
          </a:p>
        </p:txBody>
      </p:sp>
      <p:sp>
        <p:nvSpPr>
          <p:cNvPr id="16" name="Subtitle 2"/>
          <p:cNvSpPr txBox="1">
            <a:spLocks/>
          </p:cNvSpPr>
          <p:nvPr userDrawn="1"/>
        </p:nvSpPr>
        <p:spPr>
          <a:xfrm>
            <a:off x="1983841" y="3810610"/>
            <a:ext cx="4214812" cy="467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1983840" y="2382290"/>
            <a:ext cx="6586999" cy="933450"/>
          </a:xfrm>
          <a:prstGeom prst="rect">
            <a:avLst/>
          </a:prstGeom>
        </p:spPr>
        <p:txBody>
          <a:bodyPr vert="horz" lIns="91440" tIns="0" rIns="91440" bIns="0" rtlCol="0" anchor="ctr" anchorCtr="0">
            <a:normAutofit/>
          </a:bodyPr>
          <a:lstStyle>
            <a:lvl1pPr marL="0" indent="0">
              <a:defRPr sz="28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Helvetica Neue Bold Condensed"/>
              <a:ea typeface="+mj-ea"/>
              <a:cs typeface="Helvetica Neue Bold Condensed"/>
            </a:endParaRPr>
          </a:p>
        </p:txBody>
      </p:sp>
      <p:pic>
        <p:nvPicPr>
          <p:cNvPr id="13" name="Picture Placeholder 19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95" r="-895"/>
          <a:stretch>
            <a:fillRect/>
          </a:stretch>
        </p:blipFill>
        <p:spPr>
          <a:xfrm>
            <a:off x="3534123" y="3555702"/>
            <a:ext cx="1004970" cy="9559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84814" y="3555702"/>
            <a:ext cx="955924" cy="9559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717869" y="3550059"/>
            <a:ext cx="961567" cy="961568"/>
          </a:xfrm>
          <a:prstGeom prst="rect">
            <a:avLst/>
          </a:prstGeom>
        </p:spPr>
      </p:pic>
      <p:pic>
        <p:nvPicPr>
          <p:cNvPr id="21" name="Picture Placeholder 17"/>
          <p:cNvPicPr>
            <a:picLocks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7" r="-467"/>
          <a:stretch>
            <a:fillRect/>
          </a:stretch>
        </p:blipFill>
        <p:spPr>
          <a:xfrm>
            <a:off x="6783338" y="1413567"/>
            <a:ext cx="2057400" cy="2039112"/>
          </a:xfrm>
          <a:prstGeom prst="rect">
            <a:avLst/>
          </a:prstGeom>
        </p:spPr>
      </p:pic>
      <p:pic>
        <p:nvPicPr>
          <p:cNvPr id="22" name="Picture Placeholder 18"/>
          <p:cNvPicPr>
            <a:picLocks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7" r="-467"/>
          <a:stretch>
            <a:fillRect/>
          </a:stretch>
        </p:blipFill>
        <p:spPr>
          <a:xfrm>
            <a:off x="4643122" y="3550059"/>
            <a:ext cx="970192" cy="961568"/>
          </a:xfrm>
          <a:prstGeom prst="rect">
            <a:avLst/>
          </a:prstGeom>
        </p:spPr>
      </p:pic>
      <p:pic>
        <p:nvPicPr>
          <p:cNvPr id="20" name="Picture 19" descr="m152_Ott_s271115_snap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3678" y="3550059"/>
            <a:ext cx="960120" cy="96156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82600" y="4508500"/>
            <a:ext cx="3338316" cy="170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784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360342" y="1033027"/>
            <a:ext cx="8457072" cy="18814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0" descr="DOE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9329"/>
          <a:stretch>
            <a:fillRect/>
          </a:stretch>
        </p:blipFill>
        <p:spPr bwMode="auto">
          <a:xfrm>
            <a:off x="247292" y="6277668"/>
            <a:ext cx="2209800" cy="503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5239927" y="6368805"/>
            <a:ext cx="2864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114766"/>
                </a:solidFill>
              </a:defRPr>
            </a:lvl1pPr>
          </a:lstStyle>
          <a:p>
            <a:r>
              <a:rPr lang="en-US" dirty="0" smtClean="0"/>
              <a:t>Footer Information</a:t>
            </a:r>
            <a:endParaRPr lang="en-US" dirty="0"/>
          </a:p>
        </p:txBody>
      </p:sp>
      <p:sp>
        <p:nvSpPr>
          <p:cNvPr id="16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4116656" y="6368805"/>
            <a:ext cx="9257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114766"/>
                </a:solidFill>
              </a:defRPr>
            </a:lvl1pPr>
          </a:lstStyle>
          <a:p>
            <a:r>
              <a:rPr lang="en-US" dirty="0" smtClean="0"/>
              <a:t>- </a:t>
            </a:r>
            <a:fld id="{D174BAF6-F8F2-EF4F-936C-8DF63288C82F}" type="slidenum">
              <a:rPr lang="en-US" smtClean="0"/>
              <a:pPr/>
              <a:t>‹#›</a:t>
            </a:fld>
            <a:r>
              <a:rPr lang="en-US" dirty="0" smtClean="0"/>
              <a:t> -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/>
          <a:srcRect r="7975"/>
          <a:stretch/>
        </p:blipFill>
        <p:spPr>
          <a:xfrm>
            <a:off x="7239000" y="179868"/>
            <a:ext cx="1905000" cy="8397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60480"/>
            <a:ext cx="4038600" cy="486568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60480"/>
            <a:ext cx="4038600" cy="486568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4116656" y="6368805"/>
            <a:ext cx="92570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- </a:t>
            </a:r>
            <a:fld id="{D174BAF6-F8F2-EF4F-936C-8DF63288C82F}" type="slidenum">
              <a:rPr lang="en-US" smtClean="0"/>
              <a:pPr/>
              <a:t>‹#›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5239927" y="6368805"/>
            <a:ext cx="2864157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Footer Information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60342" y="1033027"/>
            <a:ext cx="8457072" cy="18814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r="7975"/>
          <a:stretch/>
        </p:blipFill>
        <p:spPr>
          <a:xfrm>
            <a:off x="7239000" y="179868"/>
            <a:ext cx="1905000" cy="8397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5080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90565"/>
            <a:ext cx="4040188" cy="423559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5080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90565"/>
            <a:ext cx="4041775" cy="423559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>
          <a:xfrm>
            <a:off x="4116656" y="6368805"/>
            <a:ext cx="92570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- </a:t>
            </a:r>
            <a:fld id="{D174BAF6-F8F2-EF4F-936C-8DF63288C82F}" type="slidenum">
              <a:rPr lang="en-US" smtClean="0"/>
              <a:pPr/>
              <a:t>‹#›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5239927" y="6368805"/>
            <a:ext cx="2864157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Footer Information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60342" y="1033027"/>
            <a:ext cx="8457072" cy="18814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/>
          <a:srcRect r="7975"/>
          <a:stretch/>
        </p:blipFill>
        <p:spPr>
          <a:xfrm>
            <a:off x="7239000" y="179868"/>
            <a:ext cx="1905000" cy="8397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4116656" y="6368805"/>
            <a:ext cx="92570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- </a:t>
            </a:r>
            <a:fld id="{D174BAF6-F8F2-EF4F-936C-8DF63288C82F}" type="slidenum">
              <a:rPr lang="en-US" smtClean="0"/>
              <a:pPr/>
              <a:t>‹#›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239927" y="6368805"/>
            <a:ext cx="2864157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Footer Information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360342" y="1033027"/>
            <a:ext cx="8457072" cy="18814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r="7975"/>
          <a:stretch/>
        </p:blipFill>
        <p:spPr>
          <a:xfrm>
            <a:off x="7239000" y="179868"/>
            <a:ext cx="1905000" cy="8397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116656" y="6368805"/>
            <a:ext cx="92570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- </a:t>
            </a:r>
            <a:fld id="{D174BAF6-F8F2-EF4F-936C-8DF63288C82F}" type="slidenum">
              <a:rPr lang="en-US" smtClean="0"/>
              <a:pPr/>
              <a:t>‹#›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5239927" y="6368805"/>
            <a:ext cx="2864157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Footer Information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360342" y="1033027"/>
            <a:ext cx="8457072" cy="18814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r="7975"/>
          <a:stretch/>
        </p:blipFill>
        <p:spPr>
          <a:xfrm>
            <a:off x="7239000" y="179868"/>
            <a:ext cx="1905000" cy="8397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1171"/>
            <a:ext cx="3008313" cy="1030519"/>
          </a:xfrm>
        </p:spPr>
        <p:txBody>
          <a:bodyPr anchor="ctr" anchorCtr="0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191171"/>
            <a:ext cx="5111750" cy="493499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28798"/>
            <a:ext cx="3008313" cy="379736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4116656" y="6368805"/>
            <a:ext cx="92570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- </a:t>
            </a:r>
            <a:fld id="{D174BAF6-F8F2-EF4F-936C-8DF63288C82F}" type="slidenum">
              <a:rPr lang="en-US" smtClean="0"/>
              <a:pPr/>
              <a:t>‹#›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5239927" y="6368805"/>
            <a:ext cx="2864157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Footer Information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r="7975"/>
          <a:stretch/>
        </p:blipFill>
        <p:spPr>
          <a:xfrm>
            <a:off x="7239000" y="179868"/>
            <a:ext cx="1905000" cy="8397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32047"/>
            <a:ext cx="5486400" cy="349552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4116656" y="6368805"/>
            <a:ext cx="92570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- </a:t>
            </a:r>
            <a:fld id="{D174BAF6-F8F2-EF4F-936C-8DF63288C82F}" type="slidenum">
              <a:rPr lang="en-US" smtClean="0"/>
              <a:pPr/>
              <a:t>‹#›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5239927" y="6368805"/>
            <a:ext cx="2864157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Footer Information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r="7975"/>
          <a:stretch/>
        </p:blipFill>
        <p:spPr>
          <a:xfrm>
            <a:off x="7239000" y="179868"/>
            <a:ext cx="1905000" cy="839797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342" y="179868"/>
            <a:ext cx="6819032" cy="769479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8229600" cy="4830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5239927" y="6368805"/>
            <a:ext cx="2864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114766"/>
                </a:solidFill>
              </a:defRPr>
            </a:lvl1pPr>
          </a:lstStyle>
          <a:p>
            <a:r>
              <a:rPr lang="en-US" dirty="0" smtClean="0"/>
              <a:t>Footer Information</a:t>
            </a:r>
            <a:endParaRPr lang="en-US" dirty="0"/>
          </a:p>
        </p:txBody>
      </p:sp>
      <p:sp>
        <p:nvSpPr>
          <p:cNvPr id="18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4116656" y="6368805"/>
            <a:ext cx="9257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114766"/>
                </a:solidFill>
              </a:defRPr>
            </a:lvl1pPr>
          </a:lstStyle>
          <a:p>
            <a:r>
              <a:rPr lang="en-US" dirty="0" smtClean="0"/>
              <a:t>- </a:t>
            </a:r>
            <a:fld id="{D174BAF6-F8F2-EF4F-936C-8DF63288C82F}" type="slidenum">
              <a:rPr lang="en-US" smtClean="0"/>
              <a:pPr/>
              <a:t>‹#›</a:t>
            </a:fld>
            <a:r>
              <a:rPr lang="en-US" dirty="0" smtClean="0"/>
              <a:t> -</a:t>
            </a:r>
            <a:endParaRPr lang="en-US" dirty="0"/>
          </a:p>
        </p:txBody>
      </p:sp>
      <p:pic>
        <p:nvPicPr>
          <p:cNvPr id="9" name="Picture 10" descr="DOE LOGO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9329"/>
          <a:stretch>
            <a:fillRect/>
          </a:stretch>
        </p:blipFill>
        <p:spPr bwMode="auto">
          <a:xfrm>
            <a:off x="247292" y="6277668"/>
            <a:ext cx="2209800" cy="503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1" descr="LBNL_Logo-Full.png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27394" y="6277227"/>
            <a:ext cx="590020" cy="50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</p:sldLayoutIdLst>
  <p:hf hdr="0" ftr="0"/>
  <p:txStyles>
    <p:titleStyle>
      <a:lvl1pPr marL="228600" indent="-228600" algn="l" defTabSz="457200" rtl="0" eaLnBrk="1" latinLnBrk="0" hangingPunct="1">
        <a:spcBef>
          <a:spcPct val="0"/>
        </a:spcBef>
        <a:buNone/>
        <a:defRPr sz="3200" b="0" i="0" u="none" kern="1200" cap="none">
          <a:solidFill>
            <a:schemeClr val="tx2"/>
          </a:solidFill>
          <a:latin typeface="Helvetica Neue Bold Condensed"/>
          <a:ea typeface="+mj-ea"/>
          <a:cs typeface="Helvetica Neue Bold Condense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jpeg"/><Relationship Id="rId3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24388" y="4764681"/>
            <a:ext cx="4214812" cy="1756215"/>
          </a:xfrm>
        </p:spPr>
        <p:txBody>
          <a:bodyPr>
            <a:normAutofit/>
          </a:bodyPr>
          <a:lstStyle/>
          <a:p>
            <a:r>
              <a:rPr lang="en-US" dirty="0" smtClean="0"/>
              <a:t>Shreyas </a:t>
            </a:r>
            <a:r>
              <a:rPr lang="en-US" dirty="0" smtClean="0"/>
              <a:t>Cholia &amp; 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Oliver </a:t>
            </a:r>
            <a:r>
              <a:rPr lang="en-US" dirty="0" err="1" smtClean="0"/>
              <a:t>Ruebel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/>
              <a:t>NERSC Data &amp; Analytics Services Group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1800" dirty="0" err="1" smtClean="0"/>
              <a:t>Jupyterhub</a:t>
            </a:r>
            <a:r>
              <a:rPr lang="en-US" sz="1800" dirty="0" smtClean="0"/>
              <a:t> Day, July 17 2015</a:t>
            </a:r>
            <a:endParaRPr lang="en-US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Jupyterhub</a:t>
            </a:r>
            <a:r>
              <a:rPr lang="en-US" dirty="0" smtClean="0"/>
              <a:t> at </a:t>
            </a:r>
            <a:r>
              <a:rPr lang="en-US" dirty="0" smtClean="0"/>
              <a:t>NERSC and </a:t>
            </a:r>
            <a:r>
              <a:rPr lang="en-US" dirty="0" err="1" smtClean="0"/>
              <a:t>OpenMSI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60973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7-16 at 11.21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62" y="1095682"/>
            <a:ext cx="3881339" cy="2223452"/>
          </a:xfrm>
          <a:prstGeom prst="rect">
            <a:avLst/>
          </a:prstGeom>
        </p:spPr>
      </p:pic>
      <p:pic>
        <p:nvPicPr>
          <p:cNvPr id="6" name="Picture 5" descr="Screen Shot 2015-07-16 at 11.24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94" y="4676401"/>
            <a:ext cx="2694384" cy="2079736"/>
          </a:xfrm>
          <a:prstGeom prst="rect">
            <a:avLst/>
          </a:prstGeom>
        </p:spPr>
      </p:pic>
      <p:pic>
        <p:nvPicPr>
          <p:cNvPr id="7" name="Picture 6" descr="Screen Shot 2015-07-16 at 11.25.2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282" y="1095682"/>
            <a:ext cx="3359457" cy="2270057"/>
          </a:xfrm>
          <a:prstGeom prst="rect">
            <a:avLst/>
          </a:prstGeom>
        </p:spPr>
      </p:pic>
      <p:pic>
        <p:nvPicPr>
          <p:cNvPr id="9" name="Picture 8" descr="Screen Shot 2015-07-16 at 11.27.37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449" y="1095681"/>
            <a:ext cx="3275290" cy="39218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4433" y="738221"/>
            <a:ext cx="2056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latin typeface="Arial"/>
                <a:cs typeface="Arial"/>
              </a:rPr>
              <a:t>o</a:t>
            </a:r>
            <a:r>
              <a:rPr lang="en-US" sz="1600" b="1" dirty="0" err="1" smtClean="0">
                <a:latin typeface="Arial"/>
                <a:cs typeface="Arial"/>
              </a:rPr>
              <a:t>penmsi.nersc.gov</a:t>
            </a:r>
            <a:endParaRPr lang="en-US" sz="1600" b="1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83911" y="738221"/>
            <a:ext cx="1903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latin typeface="Arial"/>
                <a:cs typeface="Arial"/>
              </a:rPr>
              <a:t>jupyter.nersc.gov</a:t>
            </a:r>
            <a:endParaRPr lang="en-US" sz="1600" b="1" dirty="0"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6360" y="4307595"/>
            <a:ext cx="39934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/>
                <a:cs typeface="Arial"/>
              </a:rPr>
              <a:t>Template analysis notebook repository</a:t>
            </a:r>
            <a:endParaRPr lang="en-US" sz="1600" b="1" dirty="0">
              <a:latin typeface="Arial"/>
              <a:cs typeface="Arial"/>
            </a:endParaRPr>
          </a:p>
        </p:txBody>
      </p:sp>
      <p:pic>
        <p:nvPicPr>
          <p:cNvPr id="15" name="Picture 14" descr="Screen Shot 2015-07-16 at 11.24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72" y="4676927"/>
            <a:ext cx="2686967" cy="207401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885160" y="4321418"/>
            <a:ext cx="269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/>
                <a:cs typeface="Arial"/>
              </a:rPr>
              <a:t>User notebook repository</a:t>
            </a:r>
            <a:endParaRPr lang="en-US" sz="1600" b="1" dirty="0">
              <a:latin typeface="Arial"/>
              <a:cs typeface="Arial"/>
            </a:endParaRPr>
          </a:p>
        </p:txBody>
      </p:sp>
      <p:cxnSp>
        <p:nvCxnSpPr>
          <p:cNvPr id="18" name="Straight Arrow Connector 17"/>
          <p:cNvCxnSpPr>
            <a:stCxn id="15" idx="1"/>
            <a:endCxn id="6" idx="3"/>
          </p:cNvCxnSpPr>
          <p:nvPr/>
        </p:nvCxnSpPr>
        <p:spPr>
          <a:xfrm flipH="1">
            <a:off x="3204778" y="5713933"/>
            <a:ext cx="3002994" cy="2336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111360" y="1200988"/>
            <a:ext cx="15188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Launch, run, and integrate notebooks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10693" y="3393624"/>
            <a:ext cx="30029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Arial"/>
                <a:cs typeface="Arial"/>
              </a:rPr>
              <a:t>Manage data, analyses, users and resources 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Arial"/>
                <a:cs typeface="Arial"/>
              </a:rPr>
              <a:t>Customize templates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1070411" y="3298947"/>
            <a:ext cx="0" cy="98846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5" idx="3"/>
            <a:endCxn id="7" idx="1"/>
          </p:cNvCxnSpPr>
          <p:nvPr/>
        </p:nvCxnSpPr>
        <p:spPr>
          <a:xfrm>
            <a:off x="4130601" y="2207408"/>
            <a:ext cx="1404681" cy="23303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883883" y="5136944"/>
            <a:ext cx="200595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Contribute new analysis templates</a:t>
            </a:r>
            <a:endParaRPr lang="en-US" sz="1600" dirty="0">
              <a:latin typeface="Arial"/>
              <a:cs typeface="Arial"/>
            </a:endParaRPr>
          </a:p>
        </p:txBody>
      </p:sp>
      <p:cxnSp>
        <p:nvCxnSpPr>
          <p:cNvPr id="29" name="Straight Arrow Connector 28"/>
          <p:cNvCxnSpPr>
            <a:stCxn id="7" idx="2"/>
            <a:endCxn id="16" idx="0"/>
          </p:cNvCxnSpPr>
          <p:nvPr/>
        </p:nvCxnSpPr>
        <p:spPr>
          <a:xfrm>
            <a:off x="7215011" y="3365739"/>
            <a:ext cx="19237" cy="955679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7" idx="2"/>
            <a:endCxn id="5" idx="3"/>
          </p:cNvCxnSpPr>
          <p:nvPr/>
        </p:nvCxnSpPr>
        <p:spPr>
          <a:xfrm rot="5400000" flipH="1">
            <a:off x="5093640" y="1244369"/>
            <a:ext cx="1158331" cy="3084410"/>
          </a:xfrm>
          <a:prstGeom prst="bentConnector4">
            <a:avLst>
              <a:gd name="adj1" fmla="val -19735"/>
              <a:gd name="adj2" fmla="val 77229"/>
            </a:avLst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882183" y="3556296"/>
            <a:ext cx="2168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Share analysis results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49262" y="115388"/>
            <a:ext cx="3792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/>
              <a:t>OpenMSI</a:t>
            </a:r>
            <a:r>
              <a:rPr lang="en-US" sz="2800" b="1" dirty="0" smtClean="0"/>
              <a:t> + </a:t>
            </a:r>
            <a:r>
              <a:rPr lang="en-US" sz="2800" b="1" dirty="0" err="1" smtClean="0"/>
              <a:t>Jupytherhub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50599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5684"/>
            <a:ext cx="8229600" cy="528338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Customizable template notebooks</a:t>
            </a:r>
          </a:p>
          <a:p>
            <a:r>
              <a:rPr lang="en-US" sz="2400" dirty="0" smtClean="0"/>
              <a:t>Programmatic and graphical UI to easily customize notebooks ––e.g., change qualified analysis parameters via query string or UI fields––without requiring users to write code</a:t>
            </a:r>
          </a:p>
          <a:p>
            <a:r>
              <a:rPr lang="en-US" sz="2400" dirty="0" smtClean="0"/>
              <a:t>Ability to customize and integrate external </a:t>
            </a:r>
            <a:r>
              <a:rPr lang="en-US" sz="2400" dirty="0" err="1" smtClean="0"/>
              <a:t>jupyterhub</a:t>
            </a:r>
            <a:r>
              <a:rPr lang="en-US" sz="2400" dirty="0" smtClean="0"/>
              <a:t> service with science gateway</a:t>
            </a:r>
          </a:p>
          <a:p>
            <a:r>
              <a:rPr lang="en-US" sz="2400" dirty="0" smtClean="0"/>
              <a:t>Ability to save notebooks directly to external repositories (e.g., </a:t>
            </a:r>
            <a:r>
              <a:rPr lang="en-US" sz="2400" dirty="0" err="1" smtClean="0"/>
              <a:t>github</a:t>
            </a:r>
            <a:r>
              <a:rPr lang="en-US" sz="2400" dirty="0" smtClean="0"/>
              <a:t>), without requiring users to know </a:t>
            </a:r>
            <a:r>
              <a:rPr lang="en-US" sz="2400" dirty="0" err="1" smtClean="0"/>
              <a:t>git</a:t>
            </a:r>
            <a:endParaRPr lang="en-US" sz="2400" dirty="0" smtClean="0"/>
          </a:p>
          <a:p>
            <a:r>
              <a:rPr lang="en-US" sz="2400" dirty="0" smtClean="0"/>
              <a:t>Integration of user-level data access controls with </a:t>
            </a:r>
            <a:r>
              <a:rPr lang="en-US" sz="2400" dirty="0" err="1" smtClean="0"/>
              <a:t>jupyter</a:t>
            </a:r>
            <a:endParaRPr lang="en-US" sz="2400" dirty="0" smtClean="0"/>
          </a:p>
          <a:p>
            <a:r>
              <a:rPr lang="en-US" sz="2400" dirty="0"/>
              <a:t>Share </a:t>
            </a:r>
            <a:r>
              <a:rPr lang="en-US" sz="2400" dirty="0" smtClean="0"/>
              <a:t>notebooks …Sharing </a:t>
            </a:r>
            <a:r>
              <a:rPr lang="en-US" sz="2400" dirty="0"/>
              <a:t>code and methods between expert programmers and beginners alike</a:t>
            </a: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57200" y="1804"/>
            <a:ext cx="63601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/>
              <a:t>OpenMSI</a:t>
            </a:r>
            <a:r>
              <a:rPr lang="en-US" sz="2800" b="1" dirty="0" smtClean="0"/>
              <a:t> + </a:t>
            </a:r>
            <a:r>
              <a:rPr lang="en-US" sz="2800" b="1" dirty="0" err="1" smtClean="0"/>
              <a:t>Jupytherhub</a:t>
            </a:r>
            <a:r>
              <a:rPr lang="en-US" sz="2800" b="1" dirty="0" smtClean="0"/>
              <a:t>: </a:t>
            </a:r>
            <a:br>
              <a:rPr lang="en-US" sz="2800" b="1" dirty="0" smtClean="0"/>
            </a:br>
            <a:r>
              <a:rPr lang="en-US" sz="2800" b="1" dirty="0" smtClean="0"/>
              <a:t>			A Vision With Long Term Impact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437024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br>
              <a:rPr lang="en-US" dirty="0" smtClean="0"/>
            </a:br>
            <a:r>
              <a:rPr lang="en-US" dirty="0" smtClean="0"/>
              <a:t>Contact:</a:t>
            </a:r>
            <a:br>
              <a:rPr lang="en-US" dirty="0" smtClean="0"/>
            </a:br>
            <a:r>
              <a:rPr lang="en-US" dirty="0" err="1" smtClean="0"/>
              <a:t>scholia@lbl.gov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- </a:t>
            </a:r>
            <a:fld id="{D174BAF6-F8F2-EF4F-936C-8DF63288C82F}" type="slidenum">
              <a:rPr lang="en-US" smtClean="0"/>
              <a:pPr/>
              <a:t>12</a:t>
            </a:fld>
            <a:r>
              <a:rPr lang="en-US" smtClean="0"/>
              <a:t> 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855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NERSC is the Production HPC &amp; Data Facility for DOE Office of Science Research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82" y="2063528"/>
            <a:ext cx="2592659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0781" y="3516076"/>
            <a:ext cx="2592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Bio Energy,  Environment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527" y="2063528"/>
            <a:ext cx="2428155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49132" y="3516076"/>
            <a:ext cx="153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Computing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868" y="2063528"/>
            <a:ext cx="2450097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24428" y="3435128"/>
            <a:ext cx="2216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Materials, Chemistry, </a:t>
            </a:r>
          </a:p>
          <a:p>
            <a:r>
              <a:rPr lang="en-US" dirty="0" smtClean="0"/>
              <a:t>Geophysics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2" y="4062542"/>
            <a:ext cx="2444438" cy="1371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39002" y="5434142"/>
            <a:ext cx="2592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Particle Physics, Astrophysics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16588" y="1202271"/>
            <a:ext cx="2994792" cy="64944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Largest funder of physical science research in U.S. </a:t>
            </a:r>
          </a:p>
        </p:txBody>
      </p:sp>
      <p:pic>
        <p:nvPicPr>
          <p:cNvPr id="16" name="Picture 15" descr="RGB_Color-Seal_Green-Mark_SC_Horizontal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162" y="1202271"/>
            <a:ext cx="3869018" cy="649442"/>
          </a:xfrm>
          <a:prstGeom prst="rect">
            <a:avLst/>
          </a:prstGeom>
        </p:spPr>
      </p:pic>
      <p:pic>
        <p:nvPicPr>
          <p:cNvPr id="17" name="Picture 16" descr="NP-Image-Only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527" y="4062542"/>
            <a:ext cx="2443767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293527" y="5434142"/>
            <a:ext cx="2592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Nuclear Physics</a:t>
            </a:r>
          </a:p>
        </p:txBody>
      </p:sp>
      <p:pic>
        <p:nvPicPr>
          <p:cNvPr id="19" name="Picture 18" descr="FES-Cover-Only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868" y="4062542"/>
            <a:ext cx="2645664" cy="1371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072868" y="5434142"/>
            <a:ext cx="2592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Fusion Energy,</a:t>
            </a:r>
          </a:p>
          <a:p>
            <a:r>
              <a:rPr lang="en-US" dirty="0" smtClean="0"/>
              <a:t>Plasma Physics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4116656" y="6368805"/>
            <a:ext cx="92570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- </a:t>
            </a:r>
            <a:fld id="{D174BAF6-F8F2-EF4F-936C-8DF63288C82F}" type="slidenum">
              <a:rPr lang="en-US" smtClean="0"/>
              <a:pPr/>
              <a:t>2</a:t>
            </a:fld>
            <a:r>
              <a:rPr lang="en-US" smtClean="0"/>
              <a:t> 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982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We support a broad user base</a:t>
            </a:r>
            <a:endParaRPr lang="en-US"/>
          </a:p>
        </p:txBody>
      </p:sp>
      <p:sp>
        <p:nvSpPr>
          <p:cNvPr id="26" name="Content Placeholder 6"/>
          <p:cNvSpPr>
            <a:spLocks noGrp="1"/>
          </p:cNvSpPr>
          <p:nvPr>
            <p:ph idx="1"/>
          </p:nvPr>
        </p:nvSpPr>
        <p:spPr>
          <a:xfrm>
            <a:off x="457201" y="1295400"/>
            <a:ext cx="7898253" cy="1587341"/>
          </a:xfrm>
        </p:spPr>
        <p:txBody>
          <a:bodyPr>
            <a:normAutofit/>
          </a:bodyPr>
          <a:lstStyle/>
          <a:p>
            <a:r>
              <a:rPr lang="en-US" dirty="0" smtClean="0"/>
              <a:t>5000 users, and we typically add 350 per year</a:t>
            </a:r>
          </a:p>
          <a:p>
            <a:r>
              <a:rPr lang="en-US" dirty="0" smtClean="0"/>
              <a:t>Geographically distributed: 47 states as well as multinational projects</a:t>
            </a:r>
            <a:endParaRPr lang="en-US" dirty="0"/>
          </a:p>
        </p:txBody>
      </p:sp>
      <p:pic>
        <p:nvPicPr>
          <p:cNvPr id="22" name="Picture 21" descr="NERSC users US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1613098" y="2924175"/>
            <a:ext cx="5633720" cy="3219450"/>
          </a:xfrm>
          <a:prstGeom prst="rect">
            <a:avLst/>
          </a:prstGeom>
        </p:spPr>
      </p:pic>
      <p:pic>
        <p:nvPicPr>
          <p:cNvPr id="3" name="Picture 2" descr="NERSCUsersWorldwid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766646"/>
            <a:ext cx="8234960" cy="381206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4116656" y="6368805"/>
            <a:ext cx="92570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- </a:t>
            </a:r>
            <a:fld id="{D174BAF6-F8F2-EF4F-936C-8DF63288C82F}" type="slidenum">
              <a:rPr lang="en-US" smtClean="0"/>
              <a:pPr/>
              <a:t>3</a:t>
            </a:fld>
            <a:r>
              <a:rPr lang="en-US" smtClean="0"/>
              <a:t> 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15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Motivating Use Cases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Python is the most popular language/tool at NERSC for scripting up workflows and analyzing scientific data</a:t>
            </a:r>
          </a:p>
          <a:p>
            <a:r>
              <a:rPr lang="en-US" dirty="0" smtClean="0"/>
              <a:t>Users want to be able to use </a:t>
            </a:r>
            <a:r>
              <a:rPr lang="en-US" dirty="0" err="1" smtClean="0"/>
              <a:t>ipython</a:t>
            </a:r>
            <a:r>
              <a:rPr lang="en-US" dirty="0" smtClean="0"/>
              <a:t> notebooks to look at the products of their jobs</a:t>
            </a:r>
          </a:p>
          <a:p>
            <a:r>
              <a:rPr lang="en-US" dirty="0" smtClean="0"/>
              <a:t>Access to NERSC resources (</a:t>
            </a:r>
            <a:r>
              <a:rPr lang="en-US" dirty="0" err="1" smtClean="0"/>
              <a:t>Filesystems</a:t>
            </a:r>
            <a:r>
              <a:rPr lang="en-US" dirty="0" smtClean="0"/>
              <a:t>, Network, DBs) is key</a:t>
            </a:r>
          </a:p>
          <a:p>
            <a:r>
              <a:rPr lang="en-US" dirty="0" smtClean="0"/>
              <a:t>Add their own libraries to the notebook environment in a consistent manner</a:t>
            </a:r>
          </a:p>
          <a:p>
            <a:r>
              <a:rPr lang="en-US" dirty="0" smtClean="0"/>
              <a:t>Individual users to run their own notebook servers presents a potential security hole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- </a:t>
            </a:r>
            <a:fld id="{D174BAF6-F8F2-EF4F-936C-8DF63288C82F}" type="slidenum">
              <a:rPr lang="en-US" smtClean="0"/>
              <a:pPr/>
              <a:t>4</a:t>
            </a:fld>
            <a:r>
              <a:rPr lang="en-US" smtClean="0"/>
              <a:t> 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428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NERSC </a:t>
            </a:r>
            <a:r>
              <a:rPr lang="en-US" dirty="0" err="1" smtClean="0"/>
              <a:t>Jupyterhub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deployed a </a:t>
            </a:r>
            <a:r>
              <a:rPr lang="en-US" dirty="0" err="1" smtClean="0"/>
              <a:t>Jupyterhub</a:t>
            </a:r>
            <a:r>
              <a:rPr lang="en-US" dirty="0" smtClean="0"/>
              <a:t> server with access to NERSC resources</a:t>
            </a:r>
          </a:p>
          <a:p>
            <a:r>
              <a:rPr lang="en-US" dirty="0" smtClean="0"/>
              <a:t>Uses LDAP for authentication </a:t>
            </a:r>
          </a:p>
          <a:p>
            <a:r>
              <a:rPr lang="en-US" dirty="0"/>
              <a:t>A</a:t>
            </a:r>
            <a:r>
              <a:rPr lang="en-US" dirty="0" smtClean="0"/>
              <a:t>ccess to NERSC global </a:t>
            </a:r>
            <a:r>
              <a:rPr lang="en-US" dirty="0" err="1" smtClean="0"/>
              <a:t>filesystems</a:t>
            </a:r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uns inside NERSC network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- </a:t>
            </a:r>
            <a:fld id="{D174BAF6-F8F2-EF4F-936C-8DF63288C82F}" type="slidenum">
              <a:rPr lang="en-US" smtClean="0"/>
              <a:pPr/>
              <a:t>5</a:t>
            </a:fld>
            <a:r>
              <a:rPr lang="en-US" smtClean="0"/>
              <a:t> -</a:t>
            </a:r>
            <a:endParaRPr lang="en-US" dirty="0"/>
          </a:p>
        </p:txBody>
      </p:sp>
      <p:pic>
        <p:nvPicPr>
          <p:cNvPr id="5" name="Picture 4" descr="Screen Shot 2015-07-15 at 11.22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300" y="3876188"/>
            <a:ext cx="5727700" cy="298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57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code modifications needed – we’ve managed to handle everything via </a:t>
            </a:r>
            <a:r>
              <a:rPr lang="en-US" dirty="0" err="1"/>
              <a:t>config</a:t>
            </a:r>
            <a:r>
              <a:rPr lang="en-US" dirty="0"/>
              <a:t> files</a:t>
            </a:r>
          </a:p>
          <a:p>
            <a:pPr lvl="1"/>
            <a:r>
              <a:rPr lang="en-US" dirty="0"/>
              <a:t>Patch for group perms </a:t>
            </a:r>
          </a:p>
          <a:p>
            <a:r>
              <a:rPr lang="en-US" dirty="0" err="1"/>
              <a:t>Jupyterhub</a:t>
            </a:r>
            <a:r>
              <a:rPr lang="en-US" dirty="0"/>
              <a:t> runs in a </a:t>
            </a:r>
            <a:r>
              <a:rPr lang="en-US" dirty="0" err="1"/>
              <a:t>Docker</a:t>
            </a:r>
            <a:r>
              <a:rPr lang="en-US" dirty="0"/>
              <a:t> container to minimize exposure to system resources</a:t>
            </a:r>
          </a:p>
          <a:p>
            <a:r>
              <a:rPr lang="en-US" dirty="0"/>
              <a:t>Notebooks spawned via local process </a:t>
            </a:r>
            <a:r>
              <a:rPr lang="en-US" dirty="0" err="1" smtClean="0"/>
              <a:t>spawner</a:t>
            </a:r>
            <a:endParaRPr lang="en-US" dirty="0" smtClean="0"/>
          </a:p>
          <a:p>
            <a:r>
              <a:rPr lang="en-US" dirty="0" smtClean="0"/>
              <a:t>Kernels available to user</a:t>
            </a:r>
          </a:p>
          <a:p>
            <a:pPr lvl="1"/>
            <a:r>
              <a:rPr lang="en-US" dirty="0" smtClean="0"/>
              <a:t>Python 3</a:t>
            </a:r>
          </a:p>
          <a:p>
            <a:pPr lvl="1"/>
            <a:r>
              <a:rPr lang="en-US" dirty="0" smtClean="0"/>
              <a:t>Anaconda Python 2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- </a:t>
            </a:r>
            <a:fld id="{D174BAF6-F8F2-EF4F-936C-8DF63288C82F}" type="slidenum">
              <a:rPr lang="en-US" smtClean="0"/>
              <a:pPr/>
              <a:t>6</a:t>
            </a:fld>
            <a:r>
              <a:rPr lang="en-US" smtClean="0"/>
              <a:t> 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425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Wishlist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integration of user libraries – right now it is tricky for users to install their own libraries into the </a:t>
            </a:r>
            <a:r>
              <a:rPr lang="en-US" dirty="0" err="1" smtClean="0"/>
              <a:t>ipython</a:t>
            </a:r>
            <a:r>
              <a:rPr lang="en-US" dirty="0" smtClean="0"/>
              <a:t> notebook environment. </a:t>
            </a:r>
            <a:endParaRPr lang="en-US" dirty="0"/>
          </a:p>
          <a:p>
            <a:pPr lvl="1"/>
            <a:r>
              <a:rPr lang="en-US" dirty="0" smtClean="0"/>
              <a:t>Can we launch notebook into a custom user </a:t>
            </a:r>
            <a:r>
              <a:rPr lang="en-US" dirty="0" err="1" smtClean="0"/>
              <a:t>venv</a:t>
            </a:r>
            <a:r>
              <a:rPr lang="en-US" dirty="0" smtClean="0"/>
              <a:t>?</a:t>
            </a:r>
          </a:p>
          <a:p>
            <a:r>
              <a:rPr lang="en-US" dirty="0" err="1"/>
              <a:t>q</a:t>
            </a:r>
            <a:r>
              <a:rPr lang="en-US" dirty="0" err="1" smtClean="0"/>
              <a:t>sub</a:t>
            </a:r>
            <a:r>
              <a:rPr lang="en-US" dirty="0" smtClean="0"/>
              <a:t> </a:t>
            </a:r>
            <a:r>
              <a:rPr lang="en-US" dirty="0" err="1" smtClean="0"/>
              <a:t>spawner</a:t>
            </a:r>
            <a:r>
              <a:rPr lang="en-US" dirty="0" smtClean="0"/>
              <a:t> – allow a notebook to be launched as part of a job</a:t>
            </a:r>
          </a:p>
          <a:p>
            <a:r>
              <a:rPr lang="en-US" dirty="0" smtClean="0"/>
              <a:t>Can we spawn </a:t>
            </a:r>
            <a:r>
              <a:rPr lang="en-US" dirty="0" err="1" smtClean="0"/>
              <a:t>docker</a:t>
            </a:r>
            <a:r>
              <a:rPr lang="en-US" dirty="0" smtClean="0"/>
              <a:t> containers from within a container?</a:t>
            </a:r>
          </a:p>
          <a:p>
            <a:r>
              <a:rPr lang="en-US" dirty="0" smtClean="0"/>
              <a:t>Driving a Spark cluster from a notebook</a:t>
            </a:r>
          </a:p>
          <a:p>
            <a:r>
              <a:rPr lang="en-US" dirty="0" smtClean="0"/>
              <a:t>Integration of </a:t>
            </a:r>
            <a:r>
              <a:rPr lang="en-US" dirty="0" err="1" smtClean="0"/>
              <a:t>ipython</a:t>
            </a:r>
            <a:r>
              <a:rPr lang="en-US" dirty="0" smtClean="0"/>
              <a:t> cluster with SLURM</a:t>
            </a:r>
          </a:p>
          <a:p>
            <a:r>
              <a:rPr lang="en-US" dirty="0" smtClean="0"/>
              <a:t>Security auditing/logging stuff that goes over the control channel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- </a:t>
            </a:r>
            <a:fld id="{D174BAF6-F8F2-EF4F-936C-8DF63288C82F}" type="slidenum">
              <a:rPr lang="en-US" smtClean="0"/>
              <a:pPr/>
              <a:t>7</a:t>
            </a:fld>
            <a:r>
              <a:rPr lang="en-US" smtClean="0"/>
              <a:t> 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51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Early Users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OpenMSI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LUX</a:t>
            </a:r>
          </a:p>
          <a:p>
            <a:pPr marL="0" indent="0">
              <a:buNone/>
            </a:pPr>
            <a:r>
              <a:rPr lang="en-US" dirty="0" smtClean="0"/>
              <a:t>Cosmo</a:t>
            </a:r>
          </a:p>
          <a:p>
            <a:pPr marL="0" indent="0">
              <a:buNone/>
            </a:pPr>
            <a:r>
              <a:rPr lang="en-US" dirty="0" smtClean="0"/>
              <a:t>CMB</a:t>
            </a:r>
          </a:p>
          <a:p>
            <a:pPr marL="0" indent="0">
              <a:buNone/>
            </a:pPr>
            <a:r>
              <a:rPr lang="en-US" dirty="0" smtClean="0"/>
              <a:t>NGBI</a:t>
            </a:r>
          </a:p>
          <a:p>
            <a:pPr marL="0" indent="0">
              <a:buNone/>
            </a:pPr>
            <a:r>
              <a:rPr lang="en-US" dirty="0" err="1" smtClean="0"/>
              <a:t>Metatals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- </a:t>
            </a:r>
            <a:fld id="{D174BAF6-F8F2-EF4F-936C-8DF63288C82F}" type="slidenum">
              <a:rPr lang="en-US" smtClean="0"/>
              <a:pPr/>
              <a:t>8</a:t>
            </a:fld>
            <a:r>
              <a:rPr lang="en-US" smtClean="0"/>
              <a:t> 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233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OpenMSI</a:t>
            </a:r>
            <a:r>
              <a:rPr lang="en-US" dirty="0" smtClean="0"/>
              <a:t> Use case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- </a:t>
            </a:r>
            <a:fld id="{D174BAF6-F8F2-EF4F-936C-8DF63288C82F}" type="slidenum">
              <a:rPr lang="en-US" smtClean="0"/>
              <a:pPr/>
              <a:t>9</a:t>
            </a:fld>
            <a:r>
              <a:rPr lang="en-US" smtClean="0"/>
              <a:t> 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173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NERSC40Template">
  <a:themeElements>
    <a:clrScheme name="NERSC Palette">
      <a:dk1>
        <a:sysClr val="windowText" lastClr="000000"/>
      </a:dk1>
      <a:lt1>
        <a:sysClr val="window" lastClr="FFFFFF"/>
      </a:lt1>
      <a:dk2>
        <a:srgbClr val="194963"/>
      </a:dk2>
      <a:lt2>
        <a:srgbClr val="FEE8B4"/>
      </a:lt2>
      <a:accent1>
        <a:srgbClr val="194963"/>
      </a:accent1>
      <a:accent2>
        <a:srgbClr val="FCD235"/>
      </a:accent2>
      <a:accent3>
        <a:srgbClr val="4FA556"/>
      </a:accent3>
      <a:accent4>
        <a:srgbClr val="8E2A20"/>
      </a:accent4>
      <a:accent5>
        <a:srgbClr val="679AC3"/>
      </a:accent5>
      <a:accent6>
        <a:srgbClr val="F68B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NERSC40Template.potx</Template>
  <TotalTime>9893</TotalTime>
  <Words>478</Words>
  <Application>Microsoft Macintosh PowerPoint</Application>
  <PresentationFormat>On-screen Show (4:3)</PresentationFormat>
  <Paragraphs>78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NERSC40Template</vt:lpstr>
      <vt:lpstr>Shreyas Cholia &amp;   Oliver Ruebel NERSC Data &amp; Analytics Services Group Jupyterhub Day, July 17 2015</vt:lpstr>
      <vt:lpstr>NERSC is the Production HPC &amp; Data Facility for DOE Office of Science Research</vt:lpstr>
      <vt:lpstr>We support a broad user base</vt:lpstr>
      <vt:lpstr>Motivating Use Cases</vt:lpstr>
      <vt:lpstr>NERSC Jupyterhub</vt:lpstr>
      <vt:lpstr>Configuration Details</vt:lpstr>
      <vt:lpstr>Wishlist</vt:lpstr>
      <vt:lpstr>Early Users</vt:lpstr>
      <vt:lpstr>OpenMSI Use case</vt:lpstr>
      <vt:lpstr>PowerPoint Presentation</vt:lpstr>
      <vt:lpstr>PowerPoint Presentation</vt:lpstr>
      <vt:lpstr>Thanks! Contact: scholia@lbl.gov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Jeff Broughton</dc:creator>
  <cp:lastModifiedBy>Shreyas Cholia</cp:lastModifiedBy>
  <cp:revision>278</cp:revision>
  <cp:lastPrinted>2012-06-09T14:57:01Z</cp:lastPrinted>
  <dcterms:created xsi:type="dcterms:W3CDTF">2013-05-10T20:55:47Z</dcterms:created>
  <dcterms:modified xsi:type="dcterms:W3CDTF">2015-07-17T20:08:06Z</dcterms:modified>
</cp:coreProperties>
</file>